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60" r:id="rId5"/>
    <p:sldId id="281" r:id="rId6"/>
    <p:sldId id="282" r:id="rId7"/>
    <p:sldId id="263" r:id="rId8"/>
    <p:sldId id="265" r:id="rId9"/>
    <p:sldId id="272" r:id="rId10"/>
    <p:sldId id="279" r:id="rId11"/>
    <p:sldId id="266" r:id="rId12"/>
    <p:sldId id="267" r:id="rId13"/>
    <p:sldId id="269" r:id="rId14"/>
    <p:sldId id="270" r:id="rId15"/>
    <p:sldId id="273" r:id="rId16"/>
    <p:sldId id="278" r:id="rId17"/>
    <p:sldId id="274" r:id="rId18"/>
    <p:sldId id="271" r:id="rId19"/>
    <p:sldId id="275" r:id="rId20"/>
    <p:sldId id="276" r:id="rId21"/>
    <p:sldId id="277" r:id="rId22"/>
    <p:sldId id="283" r:id="rId23"/>
    <p:sldId id="284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35A6"/>
    <a:srgbClr val="0244DA"/>
    <a:srgbClr val="FF67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35A22-E4AC-4B7A-9C1A-CC6311420E8B}" type="datetimeFigureOut">
              <a:rPr lang="en-US" smtClean="0"/>
              <a:t>28-Apr-23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DD16D8-D4E3-4942-AEFC-39BC495BF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157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B3F67-B707-8979-476B-02C5D73597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AE38E1-3DA5-4D6E-C293-63C7257D7B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FC9CA-BC25-AA3C-2768-3A7E824EE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D704D-8651-4908-AF39-2D9F1E958454}" type="datetime1">
              <a:rPr lang="en-IN" smtClean="0"/>
              <a:t>28-04-2023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8B6C0-2820-D328-6956-3380379A4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HDFC-Capstone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92ACD-F373-DD6F-A122-68361731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1163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4FEFE-FABA-541F-62FA-F712B62DF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2DFC51-4043-FB34-0659-6BD60C9643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1A309F-94DE-293D-E0E4-782EBA5A1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0CCF3-9B94-44AF-8AE4-F68F95613396}" type="datetime1">
              <a:rPr lang="en-IN" smtClean="0"/>
              <a:t>28-04-2023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87A13-706B-00C8-1CEB-199CFA575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HDFC-Capstone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584EE-2572-1BF3-3AE7-FC154CFDC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2003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02E86E-23F7-E0E1-6E81-8EF16FBF70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8EDE7-8DB5-7995-4B8E-2BD10DD792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4284B-BCE6-A5C8-7739-4DDA8C1C2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E73C9-61DE-4ACB-BAD1-3C831C27F386}" type="datetime1">
              <a:rPr lang="en-IN" smtClean="0"/>
              <a:t>28-04-2023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45D59-ABA5-DF6F-A038-85B48D5A3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HDFC-Capstone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EC422-F6D2-24BE-04AD-F73719320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2857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76FE3-DEDB-AC73-C45A-E22078E25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7F0FB-0A48-6E86-5C82-0AB983325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D0833-DED5-263D-D4D7-2DD28FB03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DE7B8-61F9-4FA7-B040-BE04BB56DF49}" type="datetime1">
              <a:rPr lang="en-IN" smtClean="0"/>
              <a:t>28-04-2023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103E5-B502-CE4D-946A-8C13C1DC2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HDFC-Capstone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48BE9-5242-17AF-1046-FE491A2F5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5319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BBEF3-33FC-AD9D-27C2-2638CDD4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340520-82AB-80D4-E037-5745B6378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F8989-545D-8EA5-BF36-EA1D58702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3A5AF-9C32-4DE9-BDFA-88B1471380F8}" type="datetime1">
              <a:rPr lang="en-IN" smtClean="0"/>
              <a:t>28-04-2023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2C6F8-6D1D-A7B6-E9CF-B0D366A13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HDFC-Capstone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963B2-7663-6919-5F58-5964CA57C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8903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9B508-AE15-0BBC-8E45-EC27300B4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15521-EF06-6978-C1B2-B38129C77D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12A0-395D-F9F5-8614-7D0F5F77B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D6FF17-BAFA-C0FE-E8B4-A8ED0EBF5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BE5DA-0F56-48E3-99D0-2FA0616C8A47}" type="datetime1">
              <a:rPr lang="en-IN" smtClean="0"/>
              <a:t>28-04-2023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585A-DEEB-D9E7-5C3B-BD2DE988C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HDFC-Capstone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D20A6E-52A0-BF80-F991-48C3DADF8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701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3DD87-350F-B7C4-73DC-C55AC9482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7F4C4-840F-E004-0F45-1D7058096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746230-17DD-1385-9FCA-267F1CABC9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ED790D-0EBC-83AA-BCBB-49D3AA1CB4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3F6F0C-6C82-BA9C-F7DB-6EA9C2819A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455DA4-D5DE-29A5-F8F4-75AB8AD8C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E21ED-D282-4449-9AB7-1AAA816D1D3F}" type="datetime1">
              <a:rPr lang="en-IN" smtClean="0"/>
              <a:t>28-04-2023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78DBE8-D9BC-3E0B-0D32-B075DEA5E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HDFC-Capstone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3403B2-E2EE-D500-51E4-6523D6AF2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6306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BDCD2-7634-E577-54CC-7499A2614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7D62DC-9D8B-9ED5-1866-5BC183A44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4CE9B-89DC-4FA6-8B06-D712E0AC7935}" type="datetime1">
              <a:rPr lang="en-IN" smtClean="0"/>
              <a:t>28-04-2023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9FC5A4-5C09-61A7-D648-4C9D4C05B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HDFC-Capstone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7A0086-7A2B-A223-1059-E1D092DC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6049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4DBE64-6118-9AFD-0616-BC6CB26C4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7A4C3-94FE-486D-88A7-716AF4FA8627}" type="datetime1">
              <a:rPr lang="en-IN" smtClean="0"/>
              <a:t>28-04-2023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889BF4-81CA-177F-6DC2-93F24CA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HDFC-Capstone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706F71-C239-E607-2CEE-3AF2852AF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4163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2A0FD-EAEE-B877-2F01-0E696619A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16EFA-B9AA-9F0B-71D2-F37EA1574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87B04D-F65C-6A4E-1977-AE47ABF33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D746A-CD00-7802-5968-DE12C324E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5C3C7-32AB-4A58-AB1D-D6EE88D58CC5}" type="datetime1">
              <a:rPr lang="en-IN" smtClean="0"/>
              <a:t>28-04-2023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11E17-85ED-3700-30C5-205EFF12C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HDFC-Capstone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32D8C5-E45C-9AF4-B304-0177284A3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2157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72A59-09B2-90A7-A003-5E3A5DB0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AB6828-F0F3-0EED-A1FB-63722783DF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53208E-3500-BB78-9F2F-29AF91576F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F1DFD0-FCAB-7EBC-65ED-C95698A1A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78947-06CC-495A-B9B1-29CA1DFE120D}" type="datetime1">
              <a:rPr lang="en-IN" smtClean="0"/>
              <a:t>28-04-2023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FCF402-646F-06E9-3B3A-569EEFD8A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HDFC-Capstone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97B9D9-6BB8-A33F-CB12-2140C2503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4472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FC6A20-AE17-F51D-0056-C897F9A82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519A0-38F0-812C-A66A-BD2ACBCFDE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1F8B5-9CAF-D186-F590-009D772C26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75006-F691-4275-B196-7843DA3F0C5B}" type="datetime1">
              <a:rPr lang="en-IN" smtClean="0"/>
              <a:t>28-04-2023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F7A92-9451-315D-59B1-30C84C2C0A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HDFC-Capstone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BC550-D29D-0007-4957-B5A87C178A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885F6-2260-448F-B959-55B05DA5EC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8136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jpe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owtodoinjava.com/spring-boot2/logging/spring-boot2-log4j2-properties/" TargetMode="External"/><Relationship Id="rId5" Type="http://schemas.openxmlformats.org/officeDocument/2006/relationships/hyperlink" Target="https://www.thomasvitale.com/https-spring-boot-ssl-certificate/" TargetMode="External"/><Relationship Id="rId4" Type="http://schemas.openxmlformats.org/officeDocument/2006/relationships/hyperlink" Target="https://sweetcode.io/how-to-deploy-an-application-to-kubernetes-cluster-using-jenkins-ci-cd-pipeline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CCA37C-43E3-060E-4CAD-1BD4C14A9EC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-16042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3506B1-3967-6BD4-A69D-6500BA86F12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466" y="861703"/>
            <a:ext cx="3511059" cy="9306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F1ADF4-B0C7-C7C2-8B63-8895D3F81EB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397756" y="2382691"/>
            <a:ext cx="7396481" cy="547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IN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“</a:t>
            </a:r>
            <a:r>
              <a:rPr lang="en-IN" sz="2800" b="1" dirty="0">
                <a:latin typeface="Times New Roman" panose="02020603050405020304" pitchFamily="18" charset="0"/>
                <a:ea typeface="Arial" panose="020B0604020202020204" pitchFamily="34" charset="0"/>
              </a:rPr>
              <a:t>HDFC-Capstone Project</a:t>
            </a:r>
            <a:r>
              <a:rPr lang="en-IN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”</a:t>
            </a:r>
            <a:endParaRPr lang="en-IN" sz="12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67A2AC-00F6-985A-C661-784C2AA22DB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33120" y="4111045"/>
            <a:ext cx="6197600" cy="2296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IN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Submitted by: </a:t>
            </a:r>
            <a:r>
              <a:rPr lang="en-IN" sz="1800" dirty="0">
                <a:solidFill>
                  <a:srgbClr val="0244DA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Prasad B. Badwar</a:t>
            </a:r>
            <a:endParaRPr lang="en-IN" sz="1050" dirty="0">
              <a:solidFill>
                <a:srgbClr val="0244DA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IN" b="1" dirty="0">
                <a:latin typeface="Times New Roman" panose="02020603050405020304" pitchFamily="18" charset="0"/>
              </a:rPr>
              <a:t>Submission type : </a:t>
            </a:r>
            <a:r>
              <a:rPr lang="en-IN" dirty="0">
                <a:solidFill>
                  <a:srgbClr val="0244DA"/>
                </a:solidFill>
                <a:latin typeface="Times New Roman" panose="02020603050405020304" pitchFamily="18" charset="0"/>
              </a:rPr>
              <a:t>Individual</a:t>
            </a:r>
          </a:p>
          <a:p>
            <a:pPr>
              <a:lnSpc>
                <a:spcPct val="115000"/>
              </a:lnSpc>
            </a:pPr>
            <a:r>
              <a:rPr lang="en-IN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Name: </a:t>
            </a:r>
            <a:r>
              <a:rPr lang="en-IN" dirty="0">
                <a:solidFill>
                  <a:srgbClr val="0244DA"/>
                </a:solidFill>
                <a:latin typeface="Times New Roman" panose="02020603050405020304" pitchFamily="18" charset="0"/>
              </a:rPr>
              <a:t>Prasad Bhausaheb Badwar</a:t>
            </a:r>
          </a:p>
          <a:p>
            <a:pPr>
              <a:lnSpc>
                <a:spcPct val="115000"/>
              </a:lnSpc>
            </a:pPr>
            <a:r>
              <a:rPr lang="en-IN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Batch : </a:t>
            </a:r>
            <a:r>
              <a:rPr lang="en-IN" dirty="0">
                <a:solidFill>
                  <a:srgbClr val="0244DA"/>
                </a:solidFill>
                <a:latin typeface="Times New Roman" panose="02020603050405020304" pitchFamily="18" charset="0"/>
              </a:rPr>
              <a:t>I</a:t>
            </a:r>
          </a:p>
          <a:p>
            <a:pPr>
              <a:lnSpc>
                <a:spcPct val="115000"/>
              </a:lnSpc>
            </a:pPr>
            <a:r>
              <a:rPr lang="en-IN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LMS Id : </a:t>
            </a:r>
            <a:r>
              <a:rPr lang="en-IN" dirty="0">
                <a:solidFill>
                  <a:srgbClr val="0244DA"/>
                </a:solidFill>
                <a:latin typeface="Times New Roman" panose="02020603050405020304" pitchFamily="18" charset="0"/>
              </a:rPr>
              <a:t>prasadbadwar@gmail.com</a:t>
            </a:r>
          </a:p>
          <a:p>
            <a:pPr>
              <a:lnSpc>
                <a:spcPct val="115000"/>
              </a:lnSpc>
            </a:pPr>
            <a:r>
              <a:rPr lang="en-IN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Program : </a:t>
            </a:r>
            <a:r>
              <a:rPr lang="en-IN" dirty="0">
                <a:solidFill>
                  <a:srgbClr val="0244DA"/>
                </a:solidFill>
                <a:latin typeface="Times New Roman" panose="02020603050405020304" pitchFamily="18" charset="0"/>
              </a:rPr>
              <a:t>HDFC-API Developer</a:t>
            </a:r>
          </a:p>
          <a:p>
            <a:pPr>
              <a:lnSpc>
                <a:spcPct val="115000"/>
              </a:lnSpc>
            </a:pPr>
            <a:r>
              <a:rPr lang="en-IN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Date: </a:t>
            </a:r>
            <a:r>
              <a:rPr lang="en-IN" dirty="0">
                <a:solidFill>
                  <a:srgbClr val="0244DA"/>
                </a:solidFill>
                <a:latin typeface="Times New Roman" panose="02020603050405020304" pitchFamily="18" charset="0"/>
              </a:rPr>
              <a:t>27/04/2023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B8A9E9-75C7-8DB1-446A-5DB71F44D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80BDA-524E-4972-96CE-1CC6BF33AF11}" type="datetime1">
              <a:rPr lang="en-IN" smtClean="0"/>
              <a:t>28-04-2023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0996F5-9035-4E0B-0B66-F9A7244D6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HDFC-Capstone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A1D005-531C-6991-12B1-637CA925B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810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603A830-4029-777F-3D27-F6478FA25A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02806A-F2C4-6367-E702-51C6E7D49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C561C-323E-46F1-A68B-908182292682}" type="datetime1">
              <a:rPr lang="en-IN" smtClean="0"/>
              <a:t>28-04-2023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060512-BFA9-814F-6704-CB3D5BFC6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HDFC-Capstone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59EED-E458-20A7-B7A3-57BF5FAD2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  <a:t>10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6B108D-6B2E-1D45-4326-95C0EE58E8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704"/>
          <a:stretch/>
        </p:blipFill>
        <p:spPr>
          <a:xfrm>
            <a:off x="1392679" y="282575"/>
            <a:ext cx="9316694" cy="59372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145989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93C3C6-E6B4-0EAA-6168-B66B664B26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17BEF4-F659-05B0-B884-5FBC9950BC38}"/>
              </a:ext>
            </a:extLst>
          </p:cNvPr>
          <p:cNvCxnSpPr>
            <a:cxnSpLocks/>
          </p:cNvCxnSpPr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C8E9BB0-02EA-460A-EDCE-9CB013DFF9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A5D50A-7BF5-47B2-27E6-96AA33171B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9360" y="383848"/>
            <a:ext cx="8818879" cy="483017"/>
          </a:xfrm>
          <a:prstGeom prst="rect">
            <a:avLst/>
          </a:prstGeom>
          <a:solidFill>
            <a:srgbClr val="FF6709"/>
          </a:solidFill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Deployment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DD0690F-4200-D603-9C4B-B94CFE701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7" r="14580"/>
          <a:stretch/>
        </p:blipFill>
        <p:spPr bwMode="auto">
          <a:xfrm>
            <a:off x="1117600" y="1427114"/>
            <a:ext cx="2109205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92AD405-E4D1-B46B-B1CB-898C01CEC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87" y="4687874"/>
            <a:ext cx="1947822" cy="177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E58BEF68-D850-F522-AF30-41E6E880FC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4"/>
          <a:stretch/>
        </p:blipFill>
        <p:spPr bwMode="auto">
          <a:xfrm>
            <a:off x="6296025" y="1241376"/>
            <a:ext cx="217170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9A7BC395-9B89-9132-FE1B-CDA543A80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442" y="4366350"/>
            <a:ext cx="24765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8EE04B7-C3C0-7312-0918-413FDD888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568" y="2376487"/>
            <a:ext cx="2171700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490D9C6-627F-9E04-EA45-CB91933339B8}"/>
              </a:ext>
            </a:extLst>
          </p:cNvPr>
          <p:cNvCxnSpPr>
            <a:stCxn id="2056" idx="0"/>
            <a:endCxn id="2054" idx="2"/>
          </p:cNvCxnSpPr>
          <p:nvPr/>
        </p:nvCxnSpPr>
        <p:spPr>
          <a:xfrm flipH="1" flipV="1">
            <a:off x="2172203" y="2979689"/>
            <a:ext cx="24095" cy="1708185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62A7F30-09DF-8BD0-5C82-232E56ABE826}"/>
              </a:ext>
            </a:extLst>
          </p:cNvPr>
          <p:cNvCxnSpPr>
            <a:stCxn id="2054" idx="3"/>
            <a:endCxn id="2060" idx="1"/>
          </p:cNvCxnSpPr>
          <p:nvPr/>
        </p:nvCxnSpPr>
        <p:spPr>
          <a:xfrm flipV="1">
            <a:off x="3226805" y="2203401"/>
            <a:ext cx="3069220" cy="1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8905868-F178-A549-0750-F3E9AC4C1DFB}"/>
              </a:ext>
            </a:extLst>
          </p:cNvPr>
          <p:cNvCxnSpPr>
            <a:cxnSpLocks/>
          </p:cNvCxnSpPr>
          <p:nvPr/>
        </p:nvCxnSpPr>
        <p:spPr>
          <a:xfrm>
            <a:off x="7473492" y="3345084"/>
            <a:ext cx="15328" cy="1021266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3FC7266-D63A-505A-B370-F252531DF7F6}"/>
              </a:ext>
            </a:extLst>
          </p:cNvPr>
          <p:cNvCxnSpPr>
            <a:stCxn id="2062" idx="3"/>
            <a:endCxn id="2064" idx="2"/>
          </p:cNvCxnSpPr>
          <p:nvPr/>
        </p:nvCxnSpPr>
        <p:spPr>
          <a:xfrm flipV="1">
            <a:off x="8927942" y="4481512"/>
            <a:ext cx="1739476" cy="808763"/>
          </a:xfrm>
          <a:prstGeom prst="bentConnector2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B5BC044-B35D-A87E-2609-2097D9458228}"/>
              </a:ext>
            </a:extLst>
          </p:cNvPr>
          <p:cNvSpPr txBox="1"/>
          <p:nvPr/>
        </p:nvSpPr>
        <p:spPr>
          <a:xfrm>
            <a:off x="2196298" y="3666667"/>
            <a:ext cx="252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Upload Project to GitHub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BFDE91-BD48-5DD3-7F38-436BA0E24FDD}"/>
              </a:ext>
            </a:extLst>
          </p:cNvPr>
          <p:cNvSpPr txBox="1"/>
          <p:nvPr/>
        </p:nvSpPr>
        <p:spPr>
          <a:xfrm>
            <a:off x="3457403" y="1609414"/>
            <a:ext cx="305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Integrate GitHub with Jenkin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23518B-0976-1B1E-880D-D2B7A78E2925}"/>
              </a:ext>
            </a:extLst>
          </p:cNvPr>
          <p:cNvSpPr txBox="1"/>
          <p:nvPr/>
        </p:nvSpPr>
        <p:spPr>
          <a:xfrm>
            <a:off x="7488820" y="3505387"/>
            <a:ext cx="2522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Creating image and</a:t>
            </a:r>
          </a:p>
          <a:p>
            <a:r>
              <a:rPr lang="en-US" dirty="0"/>
              <a:t> push to Docker hub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904288-0612-DF6C-9C16-5D51587D2A31}"/>
              </a:ext>
            </a:extLst>
          </p:cNvPr>
          <p:cNvSpPr txBox="1"/>
          <p:nvPr/>
        </p:nvSpPr>
        <p:spPr>
          <a:xfrm>
            <a:off x="8856822" y="5497770"/>
            <a:ext cx="3131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Deploy image on Kubernetes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CD77B2-C013-8ADD-ECDA-CC94BF8D0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6B78A-EDBF-446F-99FC-B4FDBBE54B64}" type="datetime1">
              <a:rPr lang="en-IN" smtClean="0"/>
              <a:t>28-04-2023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B1A9E33-98A8-388A-B12D-586762E9C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HDFC-Capstone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6EC149-FA79-6156-F118-4FD4D25B3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745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93C3C6-E6B4-0EAA-6168-B66B664B26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17BEF4-F659-05B0-B884-5FBC9950BC38}"/>
              </a:ext>
            </a:extLst>
          </p:cNvPr>
          <p:cNvCxnSpPr>
            <a:cxnSpLocks/>
          </p:cNvCxnSpPr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C8E9BB0-02EA-460A-EDCE-9CB013DFF9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A5D50A-7BF5-47B2-27E6-96AA33171B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9360" y="383848"/>
            <a:ext cx="8818879" cy="483017"/>
          </a:xfrm>
          <a:prstGeom prst="rect">
            <a:avLst/>
          </a:prstGeom>
          <a:solidFill>
            <a:srgbClr val="FF6709"/>
          </a:solidFill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Conclusion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E07FE1-E878-E386-9DF4-34E931415690}"/>
              </a:ext>
            </a:extLst>
          </p:cNvPr>
          <p:cNvSpPr txBox="1"/>
          <p:nvPr/>
        </p:nvSpPr>
        <p:spPr>
          <a:xfrm>
            <a:off x="1795571" y="1372881"/>
            <a:ext cx="9558229" cy="3699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</a:rPr>
              <a:t>The software solution developed in this project has wide-ranging applications across industries, including human resources, finance, and operations. By leveraging the "employee </a:t>
            </a:r>
            <a:r>
              <a:rPr lang="en-US" dirty="0" err="1">
                <a:latin typeface="Times New Roman" panose="02020603050405020304" pitchFamily="18" charset="0"/>
              </a:rPr>
              <a:t>getmapping</a:t>
            </a:r>
            <a:r>
              <a:rPr lang="en-US" dirty="0">
                <a:latin typeface="Times New Roman" panose="02020603050405020304" pitchFamily="18" charset="0"/>
              </a:rPr>
              <a:t>" method, my software solution can provide users with actionable insights that can be used to optimize operations, improve employee performance, and inform decision-making processes.</a:t>
            </a:r>
          </a:p>
          <a:p>
            <a:pPr algn="l"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</a:rPr>
              <a:t>Overall, this capstone project showcases my proficiency in Java Spring Boot programming, employee data processing, and demonstrates the potential of the "employee </a:t>
            </a:r>
            <a:r>
              <a:rPr lang="en-US" dirty="0" err="1">
                <a:latin typeface="Times New Roman" panose="02020603050405020304" pitchFamily="18" charset="0"/>
              </a:rPr>
              <a:t>getmapping</a:t>
            </a:r>
            <a:r>
              <a:rPr lang="en-US" dirty="0">
                <a:latin typeface="Times New Roman" panose="02020603050405020304" pitchFamily="18" charset="0"/>
              </a:rPr>
              <a:t>" method to generate valuable insights for various industries.</a:t>
            </a:r>
          </a:p>
          <a:p>
            <a:pPr algn="just">
              <a:lnSpc>
                <a:spcPct val="150000"/>
              </a:lnSpc>
            </a:pPr>
            <a:endParaRPr lang="en-IN" sz="1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C96D2A-129E-05AC-AE2A-E6F732C81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AA394-2669-43B2-AF23-788A2EAC8B56}" type="datetime1">
              <a:rPr lang="en-IN" smtClean="0"/>
              <a:t>28-04-2023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382BA0-0788-D9FF-2009-3A7AA1114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HDFC-Capstone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FB3493-6AB5-B83E-81C4-095455883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4102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93C3C6-E6B4-0EAA-6168-B66B664B26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17BEF4-F659-05B0-B884-5FBC9950BC38}"/>
              </a:ext>
            </a:extLst>
          </p:cNvPr>
          <p:cNvCxnSpPr>
            <a:cxnSpLocks/>
          </p:cNvCxnSpPr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C8E9BB0-02EA-460A-EDCE-9CB013DFF9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A5D50A-7BF5-47B2-27E6-96AA33171B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9360" y="383848"/>
            <a:ext cx="8818879" cy="483017"/>
          </a:xfrm>
          <a:prstGeom prst="rect">
            <a:avLst/>
          </a:prstGeom>
          <a:solidFill>
            <a:srgbClr val="FF6709"/>
          </a:solidFill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References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206C2F-BDF5-071B-EC7C-A93066E34658}"/>
              </a:ext>
            </a:extLst>
          </p:cNvPr>
          <p:cNvSpPr txBox="1"/>
          <p:nvPr/>
        </p:nvSpPr>
        <p:spPr>
          <a:xfrm>
            <a:off x="1448157" y="1644345"/>
            <a:ext cx="10743843" cy="2613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ea typeface="Arial" panose="020B0604020202020204" pitchFamily="34" charset="0"/>
              </a:rPr>
              <a:t>11Weeks of Training under Trainer </a:t>
            </a:r>
            <a:r>
              <a:rPr lang="en-IN" i="1" dirty="0">
                <a:latin typeface="Arial" panose="020B0604020202020204" pitchFamily="34" charset="0"/>
                <a:ea typeface="Arial" panose="020B0604020202020204" pitchFamily="34" charset="0"/>
              </a:rPr>
              <a:t>Mr. Javeed Sir </a:t>
            </a:r>
            <a:r>
              <a:rPr lang="en-IN" dirty="0">
                <a:latin typeface="Arial" panose="020B0604020202020204" pitchFamily="34" charset="0"/>
                <a:ea typeface="Arial" panose="020B0604020202020204" pitchFamily="34" charset="0"/>
              </a:rPr>
              <a:t>- Manipal Global Academy</a:t>
            </a:r>
          </a:p>
          <a:p>
            <a:pPr algn="just">
              <a:lnSpc>
                <a:spcPct val="115000"/>
              </a:lnSpc>
            </a:pPr>
            <a:endParaRPr lang="en-IN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IN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Jenkin-Kubernetes Integration  </a:t>
            </a:r>
          </a:p>
          <a:p>
            <a:pPr algn="just">
              <a:lnSpc>
                <a:spcPct val="115000"/>
              </a:lnSpc>
            </a:pPr>
            <a:r>
              <a:rPr lang="en-IN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   </a:t>
            </a:r>
            <a:r>
              <a:rPr lang="en-IN" dirty="0">
                <a:effectLst/>
                <a:latin typeface="Arial" panose="020B0604020202020204" pitchFamily="34" charset="0"/>
                <a:ea typeface="Arial" panose="020B0604020202020204" pitchFamily="34" charset="0"/>
                <a:hlinkClick r:id="rId4"/>
              </a:rPr>
              <a:t>https://sweetcode.io/how-to-deploy-an-application-to-kubernetes-cluster-using-jenkins-ci-cd-pipeline/</a:t>
            </a:r>
            <a:endParaRPr lang="en-IN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IN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ea typeface="Arial" panose="020B0604020202020204" pitchFamily="34" charset="0"/>
              </a:rPr>
              <a:t>SSL Certificate validation</a:t>
            </a:r>
            <a:r>
              <a:rPr lang="en-IN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IN" dirty="0">
                <a:effectLst/>
                <a:latin typeface="Arial" panose="020B0604020202020204" pitchFamily="34" charset="0"/>
                <a:ea typeface="Arial" panose="020B0604020202020204" pitchFamily="34" charset="0"/>
                <a:hlinkClick r:id="rId5"/>
              </a:rPr>
              <a:t>https://www.thomasvitale.com/https-spring-boot-ssl-certificate/</a:t>
            </a:r>
            <a:endParaRPr lang="en-IN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IN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 algn="just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Arial" panose="020B0604020202020204" pitchFamily="34" charset="0"/>
                <a:ea typeface="Arial" panose="020B0604020202020204" pitchFamily="34" charset="0"/>
              </a:rPr>
              <a:t>Log File </a:t>
            </a:r>
            <a:r>
              <a:rPr lang="en-IN" dirty="0">
                <a:effectLst/>
                <a:latin typeface="Arial" panose="020B0604020202020204" pitchFamily="34" charset="0"/>
                <a:ea typeface="Arial" panose="020B0604020202020204" pitchFamily="34" charset="0"/>
                <a:hlinkClick r:id="rId6"/>
              </a:rPr>
              <a:t>https://howtodoinjava.com/spring-boot2/logging/spring-boot2-log4j2-properties/</a:t>
            </a:r>
            <a:endParaRPr lang="en-IN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0B7FBE-3D14-7025-3C2C-DFDA00222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C27B6-3860-47B2-93D7-E5F3D19E9B95}" type="datetime1">
              <a:rPr lang="en-IN" smtClean="0"/>
              <a:t>28-04-2023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3158A1-4666-70B0-9B33-A7D0B6F9A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HDFC-Capstone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68B859-7DFC-A00B-BA7C-6FC399B89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4362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93C3C6-E6B4-0EAA-6168-B66B664B26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17BEF4-F659-05B0-B884-5FBC9950BC38}"/>
              </a:ext>
            </a:extLst>
          </p:cNvPr>
          <p:cNvCxnSpPr>
            <a:cxnSpLocks/>
          </p:cNvCxnSpPr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C8E9BB0-02EA-460A-EDCE-9CB013DFF9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A5D50A-7BF5-47B2-27E6-96AA33171B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9360" y="383848"/>
            <a:ext cx="8818879" cy="483017"/>
          </a:xfrm>
          <a:prstGeom prst="rect">
            <a:avLst/>
          </a:prstGeom>
          <a:solidFill>
            <a:srgbClr val="FF6709"/>
          </a:solidFill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Appendices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9CC8E2-12CA-C434-5284-DEEF6CA57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1271B-2B97-4353-A09B-42CF8F9F1BD1}" type="datetime1">
              <a:rPr lang="en-IN" smtClean="0"/>
              <a:t>28-04-2023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C96D60-631D-2A43-3E5D-8EEE2BCD5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HDFC-Capstone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C03CB-3C30-5AE2-72CB-2D208B9F6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  <a:t>14</a:t>
            </a:fld>
            <a:endParaRPr lang="en-I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4A43E42-F62A-42C9-8F4E-24AE3932E3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33" b="34963"/>
          <a:stretch/>
        </p:blipFill>
        <p:spPr>
          <a:xfrm>
            <a:off x="1280160" y="1502351"/>
            <a:ext cx="10383519" cy="446024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714149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603A830-4029-777F-3D27-F6478FA25A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00C7AA-333A-CADA-35EC-7959F83C2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CA7A8-B0C7-4D27-8EC6-214BFF2C4BFC}" type="datetime1">
              <a:rPr lang="en-IN" smtClean="0"/>
              <a:t>28-04-2023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7DB7BA-B586-3113-9C3D-137E48D3C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HDFC-Capstone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D393D9-B7EF-8604-0A44-62F1E9216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  <a:t>15</a:t>
            </a:fld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C58445-13BF-B36C-82A7-C26E84FC7D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00" y="150000"/>
            <a:ext cx="12192000" cy="6858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41210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603A830-4029-777F-3D27-F6478FA25A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EF88E8-8A2D-617C-D7EB-F3C3FDBC3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136524"/>
            <a:ext cx="12019280" cy="658495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00C7AA-333A-CADA-35EC-7959F83C2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CA7A8-B0C7-4D27-8EC6-214BFF2C4BFC}" type="datetime1">
              <a:rPr lang="en-IN" smtClean="0"/>
              <a:t>28-04-2023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7DB7BA-B586-3113-9C3D-137E48D3C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HDFC-Capstone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D393D9-B7EF-8604-0A44-62F1E9216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501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603A830-4029-777F-3D27-F6478FA25A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29ADD3-C42F-BB08-6F4A-74A7B9BC7D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136524"/>
            <a:ext cx="12029440" cy="658495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1A6E1D-7F9D-FCC1-15F2-F841AD17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7F8B1-ECBB-47C6-8AB1-87E29F85CD10}" type="datetime1">
              <a:rPr lang="en-IN" smtClean="0"/>
              <a:t>28-04-2023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137DA6-70F3-174B-2A42-ABD96C98B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HDFC-Capstone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3F2404-53A8-91AD-D546-9F6F8203B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4742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603A830-4029-777F-3D27-F6478FA25A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3F0FDB-A746-1DC9-90FD-CA68EDB64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" y="136524"/>
            <a:ext cx="11978640" cy="658495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1D571B7B-4F62-5640-A4B3-509381DF8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BA11B-29BC-4C04-95F8-2FD7BC3053C5}" type="datetime1">
              <a:rPr lang="en-IN" smtClean="0"/>
              <a:t>28-04-2023</a:t>
            </a:fld>
            <a:endParaRPr lang="en-IN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CB4C46F6-20D6-E68A-A688-B01F53821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HDFC-Capstone Project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E67E6058-1263-2380-364F-DFE8228B9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4486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603A830-4029-777F-3D27-F6478FA25A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70CE79-982B-5300-B3F1-CDE0828F37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3" b="5778"/>
          <a:stretch/>
        </p:blipFill>
        <p:spPr>
          <a:xfrm>
            <a:off x="152400" y="711200"/>
            <a:ext cx="11887200" cy="60452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3DC08CF-483E-110E-BA95-9A2F002609AF}"/>
              </a:ext>
            </a:extLst>
          </p:cNvPr>
          <p:cNvSpPr/>
          <p:nvPr/>
        </p:nvSpPr>
        <p:spPr>
          <a:xfrm>
            <a:off x="3312160" y="101600"/>
            <a:ext cx="5567680" cy="508000"/>
          </a:xfrm>
          <a:prstGeom prst="roundRect">
            <a:avLst/>
          </a:prstGeom>
          <a:solidFill>
            <a:srgbClr val="FF670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Integrate </a:t>
            </a:r>
            <a:r>
              <a:rPr lang="en-US" dirty="0" err="1"/>
              <a:t>Github</a:t>
            </a:r>
            <a:r>
              <a:rPr lang="en-US" dirty="0"/>
              <a:t> with Jenkin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E3355A1-B24B-6B57-A5A2-BE098A9D1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E57C8-53C0-45A6-A357-20D539DFE935}" type="datetime1">
              <a:rPr lang="en-IN" smtClean="0"/>
              <a:t>28-04-2023</a:t>
            </a:fld>
            <a:endParaRPr lang="en-IN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E2BA7CD-3AA7-C33C-57F0-27D60519C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HDFC-Capstone Project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32E4BB9-8FA8-D48D-CBB3-A58C8EFA4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4808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93C3C6-E6B4-0EAA-6168-B66B664B26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5639" y="-6639"/>
            <a:ext cx="12192000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17BEF4-F659-05B0-B884-5FBC9950BC38}"/>
              </a:ext>
            </a:extLst>
          </p:cNvPr>
          <p:cNvCxnSpPr>
            <a:cxnSpLocks/>
          </p:cNvCxnSpPr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C8E9BB0-02EA-460A-EDCE-9CB013DFF9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DDF28F-771F-D180-B602-4C9BA189659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97940" y="1503679"/>
            <a:ext cx="10061497" cy="3434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IN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Table of contents</a:t>
            </a:r>
            <a:endParaRPr lang="en-IN" sz="1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>
              <a:lnSpc>
                <a:spcPct val="115000"/>
              </a:lnSpc>
            </a:pPr>
            <a:r>
              <a:rPr lang="en-IN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 </a:t>
            </a:r>
            <a:endParaRPr lang="en-IN" sz="1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buSzPts val="1400"/>
              <a:buFont typeface="+mj-lt"/>
              <a:buAutoNum type="arabicPeriod"/>
            </a:pPr>
            <a:r>
              <a:rPr lang="en-IN" b="1" dirty="0">
                <a:latin typeface="Times New Roman" panose="02020603050405020304" pitchFamily="18" charset="0"/>
              </a:rPr>
              <a:t>Introduction</a:t>
            </a:r>
          </a:p>
          <a:p>
            <a:pPr marL="342900" lvl="0" indent="-342900">
              <a:buSzPts val="1400"/>
              <a:buFont typeface="+mj-lt"/>
              <a:buAutoNum type="arabicPeriod"/>
            </a:pPr>
            <a:r>
              <a:rPr lang="en-IN" b="1" dirty="0">
                <a:latin typeface="Times New Roman" panose="02020603050405020304" pitchFamily="18" charset="0"/>
              </a:rPr>
              <a:t>Project Overview</a:t>
            </a:r>
          </a:p>
          <a:p>
            <a:pPr marL="342900" lvl="0" indent="-342900">
              <a:buSzPts val="1400"/>
              <a:buFont typeface="+mj-lt"/>
              <a:buAutoNum type="arabicPeriod"/>
            </a:pPr>
            <a:r>
              <a:rPr lang="en-IN" b="1" dirty="0">
                <a:latin typeface="Times New Roman" panose="02020603050405020304" pitchFamily="18" charset="0"/>
              </a:rPr>
              <a:t>Architecture Design </a:t>
            </a:r>
          </a:p>
          <a:p>
            <a:pPr marL="342900" lvl="0" indent="-342900">
              <a:buSzPts val="1400"/>
              <a:buFont typeface="+mj-lt"/>
              <a:buAutoNum type="arabicPeriod"/>
            </a:pPr>
            <a:r>
              <a:rPr lang="en-IN" b="1" dirty="0">
                <a:latin typeface="Times New Roman" panose="02020603050405020304" pitchFamily="18" charset="0"/>
              </a:rPr>
              <a:t>Back-end Development </a:t>
            </a:r>
          </a:p>
          <a:p>
            <a:pPr marL="342900" lvl="0" indent="-342900">
              <a:buSzPts val="1400"/>
              <a:buFont typeface="+mj-lt"/>
              <a:buAutoNum type="arabicPeriod"/>
            </a:pPr>
            <a:r>
              <a:rPr lang="en-IN" b="1" dirty="0">
                <a:latin typeface="Times New Roman" panose="02020603050405020304" pitchFamily="18" charset="0"/>
              </a:rPr>
              <a:t>Testing</a:t>
            </a:r>
          </a:p>
          <a:p>
            <a:pPr marL="342900" lvl="0" indent="-342900">
              <a:buSzPts val="1400"/>
              <a:buFont typeface="+mj-lt"/>
              <a:buAutoNum type="arabicPeriod"/>
            </a:pPr>
            <a:r>
              <a:rPr lang="en-IN" b="1" dirty="0">
                <a:latin typeface="Times New Roman" panose="02020603050405020304" pitchFamily="18" charset="0"/>
              </a:rPr>
              <a:t>Deployment</a:t>
            </a:r>
          </a:p>
          <a:p>
            <a:pPr marL="342900" lvl="0" indent="-342900">
              <a:buSzPts val="1400"/>
              <a:buFont typeface="+mj-lt"/>
              <a:buAutoNum type="arabicPeriod"/>
            </a:pPr>
            <a:r>
              <a:rPr lang="en-IN" b="1" dirty="0">
                <a:latin typeface="Times New Roman" panose="02020603050405020304" pitchFamily="18" charset="0"/>
              </a:rPr>
              <a:t>Conclusion</a:t>
            </a:r>
          </a:p>
          <a:p>
            <a:pPr marL="342900" lvl="0" indent="-342900">
              <a:buSzPts val="1400"/>
              <a:buFont typeface="+mj-lt"/>
              <a:buAutoNum type="arabicPeriod"/>
            </a:pPr>
            <a:r>
              <a:rPr lang="en-IN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References</a:t>
            </a:r>
            <a:endParaRPr lang="en-IN" sz="1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buSzPts val="1400"/>
              <a:buFont typeface="+mj-lt"/>
              <a:buAutoNum type="arabicPeriod"/>
            </a:pPr>
            <a:r>
              <a:rPr lang="en-IN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Appendices</a:t>
            </a:r>
            <a:endParaRPr lang="en-IN" sz="1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80FF36-0405-43CD-0FA5-4CDA8D36E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7F254-ECC5-4917-A557-8CBBB4FCAC65}" type="datetime1">
              <a:rPr lang="en-IN" smtClean="0"/>
              <a:t>28-04-2023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E6D1D84-D471-699C-4410-274249E95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HDFC-Capstone Project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C4268D8-9B32-491C-4C55-605FC8216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7023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603A830-4029-777F-3D27-F6478FA25A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296338-8A9C-9CF7-C887-7FAF80FD15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7" b="5481"/>
          <a:stretch/>
        </p:blipFill>
        <p:spPr>
          <a:xfrm>
            <a:off x="91440" y="721360"/>
            <a:ext cx="11968480" cy="600011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C04CFF7-8636-0B8F-F84F-DC669F9A58A7}"/>
              </a:ext>
            </a:extLst>
          </p:cNvPr>
          <p:cNvSpPr/>
          <p:nvPr/>
        </p:nvSpPr>
        <p:spPr>
          <a:xfrm>
            <a:off x="3312160" y="101600"/>
            <a:ext cx="5567680" cy="508000"/>
          </a:xfrm>
          <a:prstGeom prst="roundRect">
            <a:avLst/>
          </a:prstGeom>
          <a:solidFill>
            <a:srgbClr val="FF670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Pushed Image to Docker Hub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6A7AEF5-30E5-0F72-E19B-F18E6523E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03089-3C5B-47B4-A84F-6CCF81355B04}" type="datetime1">
              <a:rPr lang="en-IN" smtClean="0"/>
              <a:t>28-04-2023</a:t>
            </a:fld>
            <a:endParaRPr lang="en-IN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37E8926-A2AE-6290-24FB-43A6AB30A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HDFC-Capstone Project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25C81D5-0CA0-A3CF-9650-89BF65AB3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0599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603A830-4029-777F-3D27-F6478FA25A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B47B69-2C59-90B6-16BF-890A6F59EB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7" b="5481"/>
          <a:stretch/>
        </p:blipFill>
        <p:spPr>
          <a:xfrm>
            <a:off x="182880" y="721360"/>
            <a:ext cx="11856720" cy="600011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C1A9492-321C-B8C6-EA39-F97927B8C91F}"/>
              </a:ext>
            </a:extLst>
          </p:cNvPr>
          <p:cNvSpPr/>
          <p:nvPr/>
        </p:nvSpPr>
        <p:spPr>
          <a:xfrm>
            <a:off x="3312160" y="101600"/>
            <a:ext cx="5567680" cy="508000"/>
          </a:xfrm>
          <a:prstGeom prst="roundRect">
            <a:avLst/>
          </a:prstGeom>
          <a:solidFill>
            <a:srgbClr val="FF670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 Docker Image on Kubernetes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42C60-0960-E621-F993-A507A3171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14CB4-092C-470E-A840-9671ACBC2C8F}" type="datetime1">
              <a:rPr lang="en-IN" smtClean="0"/>
              <a:t>28-04-2023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6AD86A-236B-C805-E0A3-911A1B00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HDFC-Capstone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E20DC4-0BD4-D1BC-DE5F-FB25278AF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0269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84CC99-C738-6B37-90C0-D0AA358EB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7A4C3-94FE-486D-88A7-716AF4FA8627}" type="datetime1">
              <a:rPr lang="en-IN" smtClean="0"/>
              <a:t>28-04-2023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1954D6-AA0F-39F1-DCC3-0766DAD5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HDFC-Capstone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4D5B2-B259-1DAE-33C0-4604F52F1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  <a:t>22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305B99-711A-FB05-5DAB-3137532C37F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D74BEE-26E6-BC0B-1FB1-5ABD89DC6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770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84CC99-C738-6B37-90C0-D0AA358EB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7A4C3-94FE-486D-88A7-716AF4FA8627}" type="datetime1">
              <a:rPr lang="en-IN" smtClean="0"/>
              <a:t>28-04-2023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1954D6-AA0F-39F1-DCC3-0766DAD5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HDFC-Capstone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4D5B2-B259-1DAE-33C0-4604F52F1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  <a:t>23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305B99-711A-FB05-5DAB-3137532C37F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8C8C6F-CD87-9442-008F-6F3EB87F22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52"/>
          <a:stretch/>
        </p:blipFill>
        <p:spPr>
          <a:xfrm>
            <a:off x="0" y="1590992"/>
            <a:ext cx="12192000" cy="494792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9F41516-8D82-06DD-0133-4B4088C19C69}"/>
              </a:ext>
            </a:extLst>
          </p:cNvPr>
          <p:cNvSpPr/>
          <p:nvPr/>
        </p:nvSpPr>
        <p:spPr>
          <a:xfrm>
            <a:off x="3190240" y="650240"/>
            <a:ext cx="5567680" cy="508000"/>
          </a:xfrm>
          <a:prstGeom prst="roundRect">
            <a:avLst/>
          </a:prstGeom>
          <a:solidFill>
            <a:srgbClr val="FF670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 Image on Kubernetes  </a:t>
            </a:r>
          </a:p>
        </p:txBody>
      </p:sp>
    </p:spTree>
    <p:extLst>
      <p:ext uri="{BB962C8B-B14F-4D97-AF65-F5344CB8AC3E}">
        <p14:creationId xmlns:p14="http://schemas.microsoft.com/office/powerpoint/2010/main" val="3210852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84CC99-C738-6B37-90C0-D0AA358EB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7A4C3-94FE-486D-88A7-716AF4FA8627}" type="datetime1">
              <a:rPr lang="en-IN" smtClean="0"/>
              <a:t>28-04-2023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1954D6-AA0F-39F1-DCC3-0766DAD5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HDFC-Capstone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4D5B2-B259-1DAE-33C0-4604F52F1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  <a:t>24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305B99-711A-FB05-5DAB-3137532C37F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8A7C4E-4F9F-F83E-C997-4D4610C92F8F}"/>
              </a:ext>
            </a:extLst>
          </p:cNvPr>
          <p:cNvSpPr txBox="1"/>
          <p:nvPr/>
        </p:nvSpPr>
        <p:spPr>
          <a:xfrm>
            <a:off x="1371600" y="2001520"/>
            <a:ext cx="9982200" cy="1569660"/>
          </a:xfrm>
          <a:prstGeom prst="rect">
            <a:avLst/>
          </a:prstGeom>
          <a:noFill/>
          <a:effectLst>
            <a:glow rad="127000">
              <a:srgbClr val="FF0000"/>
            </a:glow>
            <a:outerShdw blurRad="76200" dist="889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FF67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cript MT Bold" panose="03040602040607080904" pitchFamily="66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27690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93C3C6-E6B4-0EAA-6168-B66B664B26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17BEF4-F659-05B0-B884-5FBC9950BC38}"/>
              </a:ext>
            </a:extLst>
          </p:cNvPr>
          <p:cNvCxnSpPr>
            <a:cxnSpLocks/>
          </p:cNvCxnSpPr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C8E9BB0-02EA-460A-EDCE-9CB013DFF9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A5D50A-7BF5-47B2-27E6-96AA33171B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9360" y="383848"/>
            <a:ext cx="8818879" cy="461665"/>
          </a:xfrm>
          <a:prstGeom prst="rect">
            <a:avLst/>
          </a:prstGeom>
          <a:solidFill>
            <a:srgbClr val="FF6709"/>
          </a:solidFill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Introduction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9B21A5-4902-08F0-FA7E-2760C0777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AD07A-0FBE-4844-A11E-B413615642EC}" type="datetime1">
              <a:rPr lang="en-IN" smtClean="0"/>
              <a:t>28-04-2023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2721367-FFBE-9781-945E-2E675D7B7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HDFC-Capstone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F5645-A88F-7E34-3E39-9D672B01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  <a:t>3</a:t>
            </a:fld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8C1E63-7B78-65E7-CB80-FAE237895FB1}"/>
              </a:ext>
            </a:extLst>
          </p:cNvPr>
          <p:cNvSpPr txBox="1"/>
          <p:nvPr/>
        </p:nvSpPr>
        <p:spPr>
          <a:xfrm>
            <a:off x="1668780" y="1473606"/>
            <a:ext cx="10019638" cy="4197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A capstone project is a culmination of the knowledge and skills gained throughout an HDFC API Developer program to apply learning to a real-world project.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In this project, I have focused on developing a software solution that utilizes a single "</a:t>
            </a:r>
            <a:r>
              <a:rPr lang="en-US" dirty="0" err="1">
                <a:latin typeface="Times New Roman" panose="02020603050405020304" pitchFamily="18" charset="0"/>
              </a:rPr>
              <a:t>getmapping</a:t>
            </a:r>
            <a:r>
              <a:rPr lang="en-US" dirty="0">
                <a:latin typeface="Times New Roman" panose="02020603050405020304" pitchFamily="18" charset="0"/>
              </a:rPr>
              <a:t>" method to extract data from a database with some encryption format.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Throughout this project, I have utilized various Java Spring Boot libraries and frameworks, including Spring Data JPA, Lombok, Spring Validation, and PostgreSQL , to develop an efficient and user-friendly software solution. I have also implemented various data securing algorithms, like SSL validation,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</a:rPr>
              <a:t> AES algorithm to extract meaningful insights from employee data. Also integrate project with GitHub, Jenkin, Docker and Kubernetes.</a:t>
            </a:r>
          </a:p>
        </p:txBody>
      </p:sp>
    </p:spTree>
    <p:extLst>
      <p:ext uri="{BB962C8B-B14F-4D97-AF65-F5344CB8AC3E}">
        <p14:creationId xmlns:p14="http://schemas.microsoft.com/office/powerpoint/2010/main" val="3066299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93C3C6-E6B4-0EAA-6168-B66B664B26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17BEF4-F659-05B0-B884-5FBC9950BC38}"/>
              </a:ext>
            </a:extLst>
          </p:cNvPr>
          <p:cNvCxnSpPr>
            <a:cxnSpLocks/>
          </p:cNvCxnSpPr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C8E9BB0-02EA-460A-EDCE-9CB013DFF9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A5D50A-7BF5-47B2-27E6-96AA33171B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9360" y="383848"/>
            <a:ext cx="8818879" cy="461665"/>
          </a:xfrm>
          <a:prstGeom prst="rect">
            <a:avLst/>
          </a:prstGeom>
          <a:solidFill>
            <a:srgbClr val="FF6709"/>
          </a:solidFill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Project Overview</a:t>
            </a:r>
            <a:endParaRPr lang="en-IN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827513-7E0F-55F7-14C8-37DE89495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81A0C-3519-4CBA-872E-57C5C806FD1E}" type="datetime1">
              <a:rPr lang="en-IN" smtClean="0"/>
              <a:t>28-04-2023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F1645D-8D0B-7AD3-AE54-CB46F02C3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HDFC-Capstone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8BFC1C-F703-6657-B04B-D35121492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  <a:t>4</a:t>
            </a:fld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B4A5DE-D20B-0304-8B4F-C5CB5A8B2F6C}"/>
              </a:ext>
            </a:extLst>
          </p:cNvPr>
          <p:cNvSpPr txBox="1"/>
          <p:nvPr/>
        </p:nvSpPr>
        <p:spPr>
          <a:xfrm>
            <a:off x="1199237" y="1294971"/>
            <a:ext cx="7111643" cy="5387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IN" b="1" dirty="0">
                <a:latin typeface="Times New Roman" panose="02020603050405020304" pitchFamily="18" charset="0"/>
              </a:rPr>
              <a:t>Features: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</a:rPr>
              <a:t>SSL Configured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</a:rPr>
              <a:t>Data Encryption and Decryption-AES256</a:t>
            </a:r>
            <a:r>
              <a:rPr lang="en-IN" b="1" dirty="0">
                <a:latin typeface="Times New Roman" panose="02020603050405020304" pitchFamily="18" charset="0"/>
              </a:rPr>
              <a:t>	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</a:rPr>
              <a:t>CI/CD Pipeline</a:t>
            </a:r>
          </a:p>
          <a:p>
            <a:pPr>
              <a:lnSpc>
                <a:spcPct val="115000"/>
              </a:lnSpc>
            </a:pPr>
            <a:r>
              <a:rPr lang="en-IN" b="1" dirty="0">
                <a:latin typeface="Times New Roman" panose="02020603050405020304" pitchFamily="18" charset="0"/>
              </a:rPr>
              <a:t>	</a:t>
            </a:r>
          </a:p>
          <a:p>
            <a:pPr>
              <a:lnSpc>
                <a:spcPct val="115000"/>
              </a:lnSpc>
            </a:pPr>
            <a:endParaRPr lang="en-IN" b="1" dirty="0">
              <a:latin typeface="Times New Roman" panose="02020603050405020304" pitchFamily="18" charset="0"/>
            </a:endParaRPr>
          </a:p>
          <a:p>
            <a:pPr algn="just" rtl="0">
              <a:spcBef>
                <a:spcPts val="1500"/>
              </a:spcBef>
              <a:spcAft>
                <a:spcPts val="1500"/>
              </a:spcAft>
            </a:pPr>
            <a:r>
              <a:rPr lang="en-IN" b="1" dirty="0">
                <a:latin typeface="Times New Roman" panose="02020603050405020304" pitchFamily="18" charset="0"/>
              </a:rPr>
              <a:t>Tools &amp; Technology:</a:t>
            </a:r>
          </a:p>
          <a:p>
            <a:pPr marL="285750" indent="-285750" algn="just" rtl="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Language</a:t>
            </a:r>
            <a:r>
              <a:rPr lang="en-US" b="1" dirty="0">
                <a:latin typeface="Times New Roman" panose="02020603050405020304" pitchFamily="18" charset="0"/>
              </a:rPr>
              <a:t> : </a:t>
            </a:r>
            <a:r>
              <a:rPr lang="en-US" dirty="0">
                <a:latin typeface="Times New Roman" panose="02020603050405020304" pitchFamily="18" charset="0"/>
              </a:rPr>
              <a:t>Java</a:t>
            </a:r>
          </a:p>
          <a:p>
            <a:pPr marL="285750" indent="-285750" algn="just" rtl="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Framework</a:t>
            </a:r>
            <a:r>
              <a:rPr lang="en-US" dirty="0">
                <a:latin typeface="Times New Roman" panose="02020603050405020304" pitchFamily="18" charset="0"/>
              </a:rPr>
              <a:t>: Spring Boot Rest API, Spring Data JPA</a:t>
            </a:r>
          </a:p>
          <a:p>
            <a:pPr marL="285750" indent="-285750" algn="just" rtl="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Database</a:t>
            </a:r>
            <a:r>
              <a:rPr lang="en-US" dirty="0">
                <a:latin typeface="Times New Roman" panose="02020603050405020304" pitchFamily="18" charset="0"/>
              </a:rPr>
              <a:t>: PostgreSQL 14.7 </a:t>
            </a:r>
          </a:p>
          <a:p>
            <a:pPr marL="285750" indent="-285750" algn="just" rtl="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Software</a:t>
            </a:r>
            <a:r>
              <a:rPr lang="en-US" dirty="0">
                <a:latin typeface="Times New Roman" panose="02020603050405020304" pitchFamily="18" charset="0"/>
              </a:rPr>
              <a:t> : Eclipse, GitHub, Jenkin, Docker, </a:t>
            </a:r>
            <a:r>
              <a:rPr lang="en-US" dirty="0" err="1">
                <a:latin typeface="Times New Roman" panose="02020603050405020304" pitchFamily="18" charset="0"/>
              </a:rPr>
              <a:t>Minikube</a:t>
            </a:r>
            <a:r>
              <a:rPr lang="en-US" dirty="0">
                <a:latin typeface="Times New Roman" panose="02020603050405020304" pitchFamily="18" charset="0"/>
              </a:rPr>
              <a:t>.</a:t>
            </a:r>
          </a:p>
          <a:p>
            <a:br>
              <a:rPr lang="en-US" dirty="0"/>
            </a:br>
            <a:endParaRPr lang="en-IN" b="1" dirty="0">
              <a:latin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76DA1D-3C3F-CC31-14F3-21F774BBF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920" y="2954370"/>
            <a:ext cx="1864424" cy="103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62BEA222-5D3E-F9D6-6C4E-BD1DB7A3C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9385" y="3581400"/>
            <a:ext cx="1119572" cy="111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DA475DC-A034-8A89-D065-2935E532C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760" y="4370083"/>
            <a:ext cx="867242" cy="93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70CDCD4A-F94A-B4DB-D5F0-737D3E20C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117" y="5190264"/>
            <a:ext cx="985837" cy="98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AECD6B1A-EAA1-8076-D91E-B4FB03B865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76" t="27571" r="-1" b="26837"/>
          <a:stretch/>
        </p:blipFill>
        <p:spPr bwMode="auto">
          <a:xfrm>
            <a:off x="10364968" y="4451586"/>
            <a:ext cx="1031917" cy="28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025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93C3C6-E6B4-0EAA-6168-B66B664B26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17BEF4-F659-05B0-B884-5FBC9950BC38}"/>
              </a:ext>
            </a:extLst>
          </p:cNvPr>
          <p:cNvCxnSpPr>
            <a:cxnSpLocks/>
          </p:cNvCxnSpPr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C8E9BB0-02EA-460A-EDCE-9CB013DFF9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A5D50A-7BF5-47B2-27E6-96AA33171B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9360" y="383848"/>
            <a:ext cx="8818879" cy="461665"/>
          </a:xfrm>
          <a:prstGeom prst="rect">
            <a:avLst/>
          </a:prstGeom>
          <a:solidFill>
            <a:srgbClr val="FF6709"/>
          </a:solidFill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Architecture Design</a:t>
            </a:r>
            <a:endParaRPr lang="en-IN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16EF04-9447-053E-8B1A-F378666CC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80AE9-7DB8-4013-AE9F-48FA628F92F3}" type="datetime1">
              <a:rPr lang="en-IN" smtClean="0"/>
              <a:t>28-04-2023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3CFDF5-ABF7-4DD6-7E95-221EE7F62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HDFC-Capstone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7DD4C-89D2-812D-96A7-D724AAE07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  <a:t>5</a:t>
            </a:fld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89F852F-B628-7836-F244-2ED117A23D6C}"/>
              </a:ext>
            </a:extLst>
          </p:cNvPr>
          <p:cNvSpPr/>
          <p:nvPr/>
        </p:nvSpPr>
        <p:spPr>
          <a:xfrm>
            <a:off x="217505" y="2987040"/>
            <a:ext cx="1773855" cy="113792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Postman/</a:t>
            </a:r>
          </a:p>
          <a:p>
            <a:pPr algn="ctr"/>
            <a:r>
              <a:rPr lang="en-US" sz="2000" dirty="0"/>
              <a:t>Swagger</a:t>
            </a: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31524B03-FC19-4304-16D4-48BC3D58C15B}"/>
              </a:ext>
            </a:extLst>
          </p:cNvPr>
          <p:cNvSpPr/>
          <p:nvPr/>
        </p:nvSpPr>
        <p:spPr>
          <a:xfrm>
            <a:off x="10805160" y="2885281"/>
            <a:ext cx="1097280" cy="1341438"/>
          </a:xfrm>
          <a:prstGeom prst="can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03DA775-AABB-AC93-E7F6-56B0D77781E0}"/>
              </a:ext>
            </a:extLst>
          </p:cNvPr>
          <p:cNvSpPr/>
          <p:nvPr/>
        </p:nvSpPr>
        <p:spPr>
          <a:xfrm>
            <a:off x="3062305" y="2987040"/>
            <a:ext cx="1773855" cy="1137920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Controller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F2D6263-8985-D9A9-F823-964DEF757470}"/>
              </a:ext>
            </a:extLst>
          </p:cNvPr>
          <p:cNvSpPr/>
          <p:nvPr/>
        </p:nvSpPr>
        <p:spPr>
          <a:xfrm>
            <a:off x="5907105" y="2987040"/>
            <a:ext cx="1773855" cy="1137920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Service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184C932-6BB7-C139-0A8C-FB5B665E9ED6}"/>
              </a:ext>
            </a:extLst>
          </p:cNvPr>
          <p:cNvSpPr/>
          <p:nvPr/>
        </p:nvSpPr>
        <p:spPr>
          <a:xfrm>
            <a:off x="8436945" y="2987040"/>
            <a:ext cx="1773855" cy="1137920"/>
          </a:xfrm>
          <a:prstGeom prst="roundRec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Repository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C15F8A2-8651-1657-2F5C-53A2D0B3EC70}"/>
              </a:ext>
            </a:extLst>
          </p:cNvPr>
          <p:cNvCxnSpPr>
            <a:stCxn id="9" idx="3"/>
            <a:endCxn id="12" idx="1"/>
          </p:cNvCxnSpPr>
          <p:nvPr/>
        </p:nvCxnSpPr>
        <p:spPr>
          <a:xfrm>
            <a:off x="1991360" y="3556000"/>
            <a:ext cx="1070945" cy="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B2285CD-1D8B-8EC3-5196-06489D3012E8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>
            <a:off x="4836160" y="3556000"/>
            <a:ext cx="1070945" cy="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682E5BF-F9A3-0406-2DF2-A12E08E4DCCF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7680960" y="3556000"/>
            <a:ext cx="755985" cy="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86C8E4-4E39-78C2-1916-BB413B9DD572}"/>
              </a:ext>
            </a:extLst>
          </p:cNvPr>
          <p:cNvCxnSpPr>
            <a:stCxn id="17" idx="3"/>
            <a:endCxn id="10" idx="2"/>
          </p:cNvCxnSpPr>
          <p:nvPr/>
        </p:nvCxnSpPr>
        <p:spPr>
          <a:xfrm>
            <a:off x="10210800" y="3556000"/>
            <a:ext cx="594360" cy="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A0121FB-73BA-1CD5-AFE5-4B9D3A92DF5F}"/>
              </a:ext>
            </a:extLst>
          </p:cNvPr>
          <p:cNvSpPr/>
          <p:nvPr/>
        </p:nvSpPr>
        <p:spPr>
          <a:xfrm>
            <a:off x="3177074" y="1581326"/>
            <a:ext cx="1544318" cy="792478"/>
          </a:xfrm>
          <a:prstGeom prst="round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DTO</a:t>
            </a:r>
            <a:r>
              <a:rPr lang="en-US" dirty="0"/>
              <a:t> Layer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B63085F-D469-8CBC-32C0-907BE1868B31}"/>
              </a:ext>
            </a:extLst>
          </p:cNvPr>
          <p:cNvSpPr/>
          <p:nvPr/>
        </p:nvSpPr>
        <p:spPr>
          <a:xfrm>
            <a:off x="8551713" y="4994913"/>
            <a:ext cx="1544318" cy="792478"/>
          </a:xfrm>
          <a:prstGeom prst="round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Entity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20CA63B-8820-8676-B9CB-A6E1D19437C1}"/>
              </a:ext>
            </a:extLst>
          </p:cNvPr>
          <p:cNvCxnSpPr>
            <a:cxnSpLocks/>
            <a:stCxn id="29" idx="2"/>
            <a:endCxn id="12" idx="0"/>
          </p:cNvCxnSpPr>
          <p:nvPr/>
        </p:nvCxnSpPr>
        <p:spPr>
          <a:xfrm>
            <a:off x="3949233" y="2373804"/>
            <a:ext cx="0" cy="613236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073E973-D535-F0FC-0239-D52479627405}"/>
              </a:ext>
            </a:extLst>
          </p:cNvPr>
          <p:cNvCxnSpPr>
            <a:cxnSpLocks/>
            <a:stCxn id="17" idx="2"/>
            <a:endCxn id="30" idx="0"/>
          </p:cNvCxnSpPr>
          <p:nvPr/>
        </p:nvCxnSpPr>
        <p:spPr>
          <a:xfrm flipH="1">
            <a:off x="9323872" y="4124960"/>
            <a:ext cx="1" cy="869953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A2943BC-83B0-6A1D-3B3A-760EE17B9137}"/>
              </a:ext>
            </a:extLst>
          </p:cNvPr>
          <p:cNvSpPr txBox="1"/>
          <p:nvPr/>
        </p:nvSpPr>
        <p:spPr>
          <a:xfrm>
            <a:off x="4500879" y="5895419"/>
            <a:ext cx="481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Architecture Design Diagram</a:t>
            </a:r>
          </a:p>
        </p:txBody>
      </p:sp>
    </p:spTree>
    <p:extLst>
      <p:ext uri="{BB962C8B-B14F-4D97-AF65-F5344CB8AC3E}">
        <p14:creationId xmlns:p14="http://schemas.microsoft.com/office/powerpoint/2010/main" val="894136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93C3C6-E6B4-0EAA-6168-B66B664B26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17BEF4-F659-05B0-B884-5FBC9950BC38}"/>
              </a:ext>
            </a:extLst>
          </p:cNvPr>
          <p:cNvCxnSpPr>
            <a:cxnSpLocks/>
          </p:cNvCxnSpPr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C8E9BB0-02EA-460A-EDCE-9CB013DFF9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A5D50A-7BF5-47B2-27E6-96AA33171B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9360" y="383848"/>
            <a:ext cx="8818879" cy="461665"/>
          </a:xfrm>
          <a:prstGeom prst="rect">
            <a:avLst/>
          </a:prstGeom>
          <a:solidFill>
            <a:srgbClr val="FF6709"/>
          </a:solidFill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Architecture Design</a:t>
            </a:r>
            <a:endParaRPr lang="en-IN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16EF04-9447-053E-8B1A-F378666CC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80AE9-7DB8-4013-AE9F-48FA628F92F3}" type="datetime1">
              <a:rPr lang="en-IN" smtClean="0"/>
              <a:t>28-04-2023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3CFDF5-ABF7-4DD6-7E95-221EE7F62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HDFC-Capstone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7DD4C-89D2-812D-96A7-D724AAE07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  <a:t>6</a:t>
            </a:fld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A57A7F-C8A4-DECD-B1DC-C68182564B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644" b="69591" l="26759" r="74266">
                        <a14:foregroundMark x1="36713" y1="24034" x2="42045" y2="24177"/>
                        <a14:foregroundMark x1="42045" y1="24177" x2="48427" y2="23605"/>
                        <a14:foregroundMark x1="48427" y1="23605" x2="53846" y2="23605"/>
                        <a14:foregroundMark x1="53846" y1="23605" x2="58479" y2="23033"/>
                        <a14:foregroundMark x1="58479" y1="23033" x2="63374" y2="23319"/>
                        <a14:foregroundMark x1="63374" y1="23319" x2="63636" y2="31044"/>
                        <a14:foregroundMark x1="63636" y1="31044" x2="59266" y2="34907"/>
                        <a14:foregroundMark x1="59266" y1="34907" x2="38112" y2="34764"/>
                        <a14:foregroundMark x1="38112" y1="34764" x2="36713" y2="26180"/>
                        <a14:foregroundMark x1="36713" y1="26180" x2="41608" y2="23462"/>
                        <a14:foregroundMark x1="41608" y1="23462" x2="46329" y2="24464"/>
                        <a14:foregroundMark x1="50437" y1="35622" x2="50437" y2="47353"/>
                        <a14:foregroundMark x1="50087" y1="35479" x2="50175" y2="36052"/>
                        <a14:foregroundMark x1="50175" y1="37911" x2="50175" y2="47210"/>
                      </a14:backgroundRemoval>
                    </a14:imgEffect>
                  </a14:imgLayer>
                </a14:imgProps>
              </a:ext>
            </a:extLst>
          </a:blip>
          <a:srcRect l="20820" t="14526" r="19795" b="24291"/>
          <a:stretch/>
        </p:blipFill>
        <p:spPr>
          <a:xfrm>
            <a:off x="5290824" y="1594888"/>
            <a:ext cx="6471916" cy="407416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4F69C7-EFCC-6DDF-94B1-2A9AAAFA2B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4354" b="74356" l="26805" r="69529"/>
                    </a14:imgEffect>
                  </a14:imgLayer>
                </a14:imgProps>
              </a:ext>
            </a:extLst>
          </a:blip>
          <a:srcRect l="21464" t="18104" r="25131" b="19394"/>
          <a:stretch/>
        </p:blipFill>
        <p:spPr>
          <a:xfrm>
            <a:off x="548840" y="1594887"/>
            <a:ext cx="3901042" cy="407415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E67402-9BAF-CDAE-E4D2-9322F68E12EE}"/>
              </a:ext>
            </a:extLst>
          </p:cNvPr>
          <p:cNvSpPr txBox="1"/>
          <p:nvPr/>
        </p:nvSpPr>
        <p:spPr>
          <a:xfrm>
            <a:off x="1499673" y="5263113"/>
            <a:ext cx="3164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Entity Class Diagram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52121A-26BB-130E-AE79-81160BE61E1F}"/>
              </a:ext>
            </a:extLst>
          </p:cNvPr>
          <p:cNvSpPr txBox="1"/>
          <p:nvPr/>
        </p:nvSpPr>
        <p:spPr>
          <a:xfrm>
            <a:off x="7527488" y="5299714"/>
            <a:ext cx="3164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Service Class Diagram</a:t>
            </a:r>
          </a:p>
        </p:txBody>
      </p:sp>
    </p:spTree>
    <p:extLst>
      <p:ext uri="{BB962C8B-B14F-4D97-AF65-F5344CB8AC3E}">
        <p14:creationId xmlns:p14="http://schemas.microsoft.com/office/powerpoint/2010/main" val="4132723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93C3C6-E6B4-0EAA-6168-B66B664B26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088"/>
            <a:ext cx="12192000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17BEF4-F659-05B0-B884-5FBC9950BC38}"/>
              </a:ext>
            </a:extLst>
          </p:cNvPr>
          <p:cNvCxnSpPr>
            <a:cxnSpLocks/>
          </p:cNvCxnSpPr>
          <p:nvPr/>
        </p:nvCxnSpPr>
        <p:spPr>
          <a:xfrm>
            <a:off x="2404113" y="383848"/>
            <a:ext cx="0" cy="547650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C8E9BB0-02EA-460A-EDCE-9CB013DFF9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A5D50A-7BF5-47B2-27E6-96AA33171B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9360" y="383848"/>
            <a:ext cx="8818879" cy="547650"/>
          </a:xfrm>
          <a:prstGeom prst="rect">
            <a:avLst/>
          </a:prstGeom>
          <a:solidFill>
            <a:srgbClr val="FF6709"/>
          </a:solidFill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IN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Back-end Development</a:t>
            </a:r>
            <a:endParaRPr lang="en-IN" sz="28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1142E5-941D-2597-103C-455CBF460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91BC9-CC49-459D-8B19-0802FA0A248E}" type="datetime1">
              <a:rPr lang="en-IN" smtClean="0"/>
              <a:t>28-04-2023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F8A1EB9-60D5-F1D4-1302-CD638A41B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HDFC-Capstone Project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028770-2069-916D-A2E9-C10E9BF817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34" b="19849"/>
          <a:stretch/>
        </p:blipFill>
        <p:spPr>
          <a:xfrm>
            <a:off x="1249680" y="1083470"/>
            <a:ext cx="10444480" cy="549678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8776DB-A8A1-130B-DBBE-E8D7D6669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28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93C3C6-E6B4-0EAA-6168-B66B664B26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-20320"/>
            <a:ext cx="12192000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17BEF4-F659-05B0-B884-5FBC9950BC38}"/>
              </a:ext>
            </a:extLst>
          </p:cNvPr>
          <p:cNvCxnSpPr>
            <a:cxnSpLocks/>
          </p:cNvCxnSpPr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C8E9BB0-02EA-460A-EDCE-9CB013DFF9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A5D50A-7BF5-47B2-27E6-96AA33171B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9360" y="383848"/>
            <a:ext cx="8818879" cy="483017"/>
          </a:xfrm>
          <a:prstGeom prst="rect">
            <a:avLst/>
          </a:prstGeom>
          <a:solidFill>
            <a:srgbClr val="FF6709"/>
          </a:solidFill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Integration and 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120891-3FC0-E36B-C9F3-0384D7190B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53"/>
          <a:stretch/>
        </p:blipFill>
        <p:spPr>
          <a:xfrm>
            <a:off x="1237262" y="1271033"/>
            <a:ext cx="9717476" cy="512976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12E5C76-C2D6-73D3-8E83-CE67CBC33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7AAF-762B-4226-9A8F-D03E41681CD6}" type="datetime1">
              <a:rPr lang="en-IN" smtClean="0"/>
              <a:t>28-04-2023</a:t>
            </a:fld>
            <a:endParaRPr lang="en-IN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B6FC8F-BCD4-67C7-5CD5-02A065B08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HDFC-Capstone Project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41E955C-79B0-9E36-0539-F23906222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4528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603A830-4029-777F-3D27-F6478FA25A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02806A-F2C4-6367-E702-51C6E7D49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C561C-323E-46F1-A68B-908182292682}" type="datetime1">
              <a:rPr lang="en-IN" smtClean="0"/>
              <a:t>28-04-2023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060512-BFA9-814F-6704-CB3D5BFC6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HDFC-Capstone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59EED-E458-20A7-B7A3-57BF5FAD2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  <a:t>9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F58D7B-DBAD-0793-76B3-2BC8190B51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6" b="7315"/>
          <a:stretch/>
        </p:blipFill>
        <p:spPr>
          <a:xfrm>
            <a:off x="142240" y="345440"/>
            <a:ext cx="11897360" cy="601091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736865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GSA Template" id="{7EF025AB-56D0-42C6-8D01-6D7BD15986E7}" vid="{13FEAC2C-1A59-4677-B9C8-864B00C2BF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904</TotalTime>
  <Words>550</Words>
  <Application>Microsoft Office PowerPoint</Application>
  <PresentationFormat>Widescreen</PresentationFormat>
  <Paragraphs>149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Script MT 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Shashank K [MUBC]</dc:creator>
  <cp:lastModifiedBy>Prasad Badwar</cp:lastModifiedBy>
  <cp:revision>14</cp:revision>
  <dcterms:created xsi:type="dcterms:W3CDTF">2023-04-15T11:22:40Z</dcterms:created>
  <dcterms:modified xsi:type="dcterms:W3CDTF">2023-04-28T12:51:42Z</dcterms:modified>
</cp:coreProperties>
</file>